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9" r:id="rId1"/>
  </p:sldMasterIdLst>
  <p:notesMasterIdLst>
    <p:notesMasterId r:id="rId9"/>
  </p:notesMasterIdLst>
  <p:sldIdLst>
    <p:sldId id="256" r:id="rId2"/>
    <p:sldId id="261" r:id="rId3"/>
    <p:sldId id="263" r:id="rId4"/>
    <p:sldId id="262" r:id="rId5"/>
    <p:sldId id="264" r:id="rId6"/>
    <p:sldId id="266" r:id="rId7"/>
    <p:sldId id="265" r:id="rId8"/>
  </p:sldIdLst>
  <p:sldSz cx="24384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2" d="100"/>
          <a:sy n="42" d="100"/>
        </p:scale>
        <p:origin x="85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02024" y="1219202"/>
            <a:ext cx="17352444" cy="6400800"/>
          </a:xfrm>
        </p:spPr>
        <p:txBody>
          <a:bodyPr anchor="b">
            <a:normAutofit/>
          </a:bodyPr>
          <a:lstStyle>
            <a:lvl1pPr algn="ctr">
              <a:defRPr sz="96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02024" y="7772400"/>
            <a:ext cx="17352444" cy="3810000"/>
          </a:xfrm>
        </p:spPr>
        <p:txBody>
          <a:bodyPr anchor="t">
            <a:normAutofit/>
          </a:bodyPr>
          <a:lstStyle>
            <a:lvl1pPr marL="0" indent="0" algn="ctr">
              <a:buNone/>
              <a:defRPr sz="42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3/10/2021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723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2826" y="9465730"/>
            <a:ext cx="19812000" cy="1133476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59224" y="1864224"/>
            <a:ext cx="16451888" cy="632995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200"/>
            </a:lvl1pPr>
            <a:lvl2pPr marL="914400" indent="0">
              <a:buNone/>
              <a:defRPr sz="3200"/>
            </a:lvl2pPr>
            <a:lvl3pPr marL="1828800" indent="0">
              <a:buNone/>
              <a:defRPr sz="3200"/>
            </a:lvl3pPr>
            <a:lvl4pPr marL="2743200" indent="0">
              <a:buNone/>
              <a:defRPr sz="3200"/>
            </a:lvl4pPr>
            <a:lvl5pPr marL="3657600" indent="0">
              <a:buNone/>
              <a:defRPr sz="3200"/>
            </a:lvl5pPr>
            <a:lvl6pPr marL="4572000" indent="0">
              <a:buNone/>
              <a:defRPr sz="3200"/>
            </a:lvl6pPr>
            <a:lvl7pPr marL="5486400" indent="0">
              <a:buNone/>
              <a:defRPr sz="3200"/>
            </a:lvl7pPr>
            <a:lvl8pPr marL="6400800" indent="0">
              <a:buNone/>
              <a:defRPr sz="3200"/>
            </a:lvl8pPr>
            <a:lvl9pPr marL="7315200" indent="0">
              <a:buNone/>
              <a:defRPr sz="3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2826" y="10599206"/>
            <a:ext cx="19812000" cy="987424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91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2825" y="1219203"/>
            <a:ext cx="19811998" cy="6248398"/>
          </a:xfrm>
        </p:spPr>
        <p:txBody>
          <a:bodyPr anchor="ctr">
            <a:normAutofit/>
          </a:bodyPr>
          <a:lstStyle>
            <a:lvl1pPr algn="l">
              <a:defRPr sz="6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2822" y="8686800"/>
            <a:ext cx="19812000" cy="2895600"/>
          </a:xfrm>
        </p:spPr>
        <p:txBody>
          <a:bodyPr anchor="ctr">
            <a:normAutofit/>
          </a:bodyPr>
          <a:lstStyle>
            <a:lvl1pPr marL="0" indent="0" algn="l">
              <a:buNone/>
              <a:defRPr sz="4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3/10/2021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23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3224" y="1573648"/>
            <a:ext cx="1219200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6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875624" y="5486400"/>
            <a:ext cx="1219200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6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2426" y="1219203"/>
            <a:ext cx="18592796" cy="5486398"/>
          </a:xfrm>
        </p:spPr>
        <p:txBody>
          <a:bodyPr anchor="ctr">
            <a:normAutofit/>
          </a:bodyPr>
          <a:lstStyle>
            <a:lvl1pPr algn="l">
              <a:defRPr sz="64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349624" y="6705600"/>
            <a:ext cx="17678404" cy="762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914400" indent="0">
              <a:buFontTx/>
              <a:buNone/>
              <a:defRPr/>
            </a:lvl2pPr>
            <a:lvl3pPr marL="1828800" indent="0">
              <a:buFontTx/>
              <a:buNone/>
              <a:defRPr/>
            </a:lvl3pPr>
            <a:lvl4pPr marL="2743200" indent="0">
              <a:buFontTx/>
              <a:buNone/>
              <a:defRPr/>
            </a:lvl4pPr>
            <a:lvl5pPr marL="3657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2822" y="8686800"/>
            <a:ext cx="19812000" cy="28956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4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3/10/2021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89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2824" y="6617162"/>
            <a:ext cx="19812000" cy="2937600"/>
          </a:xfrm>
        </p:spPr>
        <p:txBody>
          <a:bodyPr anchor="b">
            <a:normAutofit/>
          </a:bodyPr>
          <a:lstStyle>
            <a:lvl1pPr algn="l">
              <a:defRPr sz="6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2821" y="9554762"/>
            <a:ext cx="19812002" cy="17208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3/10/2021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927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73224" y="1573648"/>
            <a:ext cx="1219200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6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875624" y="5486400"/>
            <a:ext cx="1219200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6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2426" y="1219203"/>
            <a:ext cx="18592796" cy="5486398"/>
          </a:xfrm>
        </p:spPr>
        <p:txBody>
          <a:bodyPr anchor="ctr">
            <a:normAutofit/>
          </a:bodyPr>
          <a:lstStyle>
            <a:lvl1pPr algn="l">
              <a:defRPr sz="64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282824" y="7772400"/>
            <a:ext cx="19812000" cy="1778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4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2822" y="9550400"/>
            <a:ext cx="19812000" cy="2032000"/>
          </a:xfrm>
        </p:spPr>
        <p:txBody>
          <a:bodyPr anchor="t">
            <a:normAutofit/>
          </a:bodyPr>
          <a:lstStyle>
            <a:lvl1pPr marL="0" indent="0" algn="l">
              <a:buNone/>
              <a:defRPr sz="3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3/10/2021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132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2825" y="1219203"/>
            <a:ext cx="19811998" cy="548639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282824" y="7010400"/>
            <a:ext cx="19812000" cy="16764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56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2822" y="8686800"/>
            <a:ext cx="19812000" cy="2895600"/>
          </a:xfrm>
        </p:spPr>
        <p:txBody>
          <a:bodyPr anchor="t">
            <a:normAutofit/>
          </a:bodyPr>
          <a:lstStyle>
            <a:lvl1pPr marL="0" indent="0" algn="l">
              <a:buNone/>
              <a:defRPr sz="3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3/10/2021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040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282826" y="1219200"/>
            <a:ext cx="19811996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3/10/2021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662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3796" y="1219199"/>
            <a:ext cx="4421028" cy="103632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2824" y="1219200"/>
            <a:ext cx="15087600" cy="103632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3/10/2021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6214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974005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3/10/2021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518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2026" y="6617162"/>
            <a:ext cx="17373600" cy="2937600"/>
          </a:xfrm>
        </p:spPr>
        <p:txBody>
          <a:bodyPr anchor="b"/>
          <a:lstStyle>
            <a:lvl1pPr algn="r">
              <a:defRPr sz="8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2023" y="9554762"/>
            <a:ext cx="17373602" cy="1720800"/>
          </a:xfrm>
        </p:spPr>
        <p:txBody>
          <a:bodyPr anchor="t">
            <a:normAutofit/>
          </a:bodyPr>
          <a:lstStyle>
            <a:lvl1pPr marL="0" indent="0" algn="r">
              <a:buNone/>
              <a:defRPr sz="4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3/10/2021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109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2824" y="5333999"/>
            <a:ext cx="9753600" cy="6248402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1224" y="5334000"/>
            <a:ext cx="9753600" cy="6248400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3/10/2021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505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8561" y="5317066"/>
            <a:ext cx="9177862" cy="1152524"/>
          </a:xfrm>
        </p:spPr>
        <p:txBody>
          <a:bodyPr anchor="b">
            <a:noAutofit/>
          </a:bodyPr>
          <a:lstStyle>
            <a:lvl1pPr marL="0" indent="0">
              <a:buNone/>
              <a:defRPr sz="5600" b="0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2824" y="6486525"/>
            <a:ext cx="9753600" cy="5095874"/>
          </a:xfrm>
        </p:spPr>
        <p:txBody>
          <a:bodyPr anchor="t"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886266" y="5334000"/>
            <a:ext cx="9208560" cy="1152524"/>
          </a:xfrm>
        </p:spPr>
        <p:txBody>
          <a:bodyPr anchor="b">
            <a:noAutofit/>
          </a:bodyPr>
          <a:lstStyle>
            <a:lvl1pPr marL="0" indent="0">
              <a:buNone/>
              <a:defRPr sz="5600" b="0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1225" y="6486525"/>
            <a:ext cx="9753602" cy="5095874"/>
          </a:xfrm>
        </p:spPr>
        <p:txBody>
          <a:bodyPr anchor="t"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3/10/2021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25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3/10/2021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52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3/10/2021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27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2823" y="3200400"/>
            <a:ext cx="7098242" cy="2743200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07625" y="1219202"/>
            <a:ext cx="11887202" cy="10363200"/>
          </a:xfrm>
        </p:spPr>
        <p:txBody>
          <a:bodyPr anchor="ctr">
            <a:normAutofit/>
          </a:bodyPr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2823" y="5943600"/>
            <a:ext cx="7098242" cy="36576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3/10/2021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91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2823" y="3200400"/>
            <a:ext cx="10668002" cy="2743200"/>
          </a:xfrm>
        </p:spPr>
        <p:txBody>
          <a:bodyPr anchor="b">
            <a:normAutofit/>
          </a:bodyPr>
          <a:lstStyle>
            <a:lvl1pPr algn="l">
              <a:defRPr sz="5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867467" y="-36576"/>
            <a:ext cx="6553198" cy="1380744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200"/>
            </a:lvl1pPr>
            <a:lvl2pPr marL="914400" indent="0">
              <a:buNone/>
              <a:defRPr sz="3200"/>
            </a:lvl2pPr>
            <a:lvl3pPr marL="1828800" indent="0">
              <a:buNone/>
              <a:defRPr sz="3200"/>
            </a:lvl3pPr>
            <a:lvl4pPr marL="2743200" indent="0">
              <a:buNone/>
              <a:defRPr sz="3200"/>
            </a:lvl4pPr>
            <a:lvl5pPr marL="3657600" indent="0">
              <a:buNone/>
              <a:defRPr sz="3200"/>
            </a:lvl5pPr>
            <a:lvl6pPr marL="4572000" indent="0">
              <a:buNone/>
              <a:defRPr sz="3200"/>
            </a:lvl6pPr>
            <a:lvl7pPr marL="5486400" indent="0">
              <a:buNone/>
              <a:defRPr sz="3200"/>
            </a:lvl7pPr>
            <a:lvl8pPr marL="6400800" indent="0">
              <a:buNone/>
              <a:defRPr sz="3200"/>
            </a:lvl8pPr>
            <a:lvl9pPr marL="7315200" indent="0">
              <a:buNone/>
              <a:defRPr sz="3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2823" y="5943600"/>
            <a:ext cx="10668002" cy="3657600"/>
          </a:xfrm>
        </p:spPr>
        <p:txBody>
          <a:bodyPr>
            <a:normAutofit/>
          </a:bodyPr>
          <a:lstStyle>
            <a:lvl1pPr marL="0" indent="0">
              <a:buNone/>
              <a:defRPr sz="36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798424" y="11766551"/>
            <a:ext cx="1828800" cy="730250"/>
          </a:xfrm>
        </p:spPr>
        <p:txBody>
          <a:bodyPr/>
          <a:lstStyle/>
          <a:p>
            <a:fld id="{8E36636D-D922-432D-A958-524484B5923D}" type="datetimeFigureOut">
              <a:rPr lang="en-US" smtClean="0"/>
              <a:pPr/>
              <a:t>3/10/2021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82824" y="11766551"/>
            <a:ext cx="10210800" cy="7302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1485225" y="11766551"/>
            <a:ext cx="645134" cy="730250"/>
          </a:xfr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344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2826" y="1219200"/>
            <a:ext cx="19811996" cy="381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2826" y="5333999"/>
            <a:ext cx="19811996" cy="6248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675224" y="11766551"/>
            <a:ext cx="3200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E36636D-D922-432D-A958-524484B5923D}" type="datetimeFigureOut">
              <a:rPr lang="en-US" smtClean="0"/>
              <a:pPr/>
              <a:t>3/10/2021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2824" y="11766551"/>
            <a:ext cx="15087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028025" y="11766551"/>
            <a:ext cx="110233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415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</p:sldLayoutIdLst>
  <p:txStyles>
    <p:titleStyle>
      <a:lvl1pPr algn="l" defTabSz="914400" rtl="0" eaLnBrk="1" latinLnBrk="0" hangingPunct="1">
        <a:spcBef>
          <a:spcPct val="0"/>
        </a:spcBef>
        <a:buNone/>
        <a:defRPr sz="64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71500" indent="-571500" algn="l" defTabSz="914400" rtl="0" eaLnBrk="1" latinLnBrk="0" hangingPunct="1">
        <a:spcBef>
          <a:spcPct val="2000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4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1485900" indent="-571500" algn="l" defTabSz="914400" rtl="0" eaLnBrk="1" latinLnBrk="0" hangingPunct="1">
        <a:spcBef>
          <a:spcPct val="2000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3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2400300" indent="-571500" algn="l" defTabSz="914400" rtl="0" eaLnBrk="1" latinLnBrk="0" hangingPunct="1">
        <a:spcBef>
          <a:spcPct val="2000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3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3086100" indent="-342900" algn="l" defTabSz="914400" rtl="0" eaLnBrk="1" latinLnBrk="0" hangingPunct="1">
        <a:spcBef>
          <a:spcPct val="2000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2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4000500" indent="-342900" algn="l" defTabSz="914400" rtl="0" eaLnBrk="1" latinLnBrk="0" hangingPunct="1">
        <a:spcBef>
          <a:spcPct val="2000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2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5029200" indent="-457200" algn="l" defTabSz="914400" rtl="0" eaLnBrk="1" latinLnBrk="0" hangingPunct="1">
        <a:spcBef>
          <a:spcPct val="2000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2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5943600" indent="-457200" algn="l" defTabSz="914400" rtl="0" eaLnBrk="1" latinLnBrk="0" hangingPunct="1">
        <a:spcBef>
          <a:spcPct val="2000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2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6858000" indent="-457200" algn="l" defTabSz="914400" rtl="0" eaLnBrk="1" latinLnBrk="0" hangingPunct="1">
        <a:spcBef>
          <a:spcPct val="2000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2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7772400" indent="-457200" algn="l" defTabSz="914400" rtl="0" eaLnBrk="1" latinLnBrk="0" hangingPunct="1">
        <a:spcBef>
          <a:spcPct val="2000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2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erial view of a city&#10;&#10;Description automatically generated with low confidence">
            <a:extLst>
              <a:ext uri="{FF2B5EF4-FFF2-40B4-BE49-F238E27FC236}">
                <a16:creationId xmlns:a16="http://schemas.microsoft.com/office/drawing/2014/main" id="{0C582C7A-230F-4960-A14C-D6637BBF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0" y="10"/>
            <a:ext cx="24383980" cy="13715990"/>
          </a:xfrm>
          <a:prstGeom prst="rect">
            <a:avLst/>
          </a:prstGeom>
        </p:spPr>
      </p:pic>
      <p:sp>
        <p:nvSpPr>
          <p:cNvPr id="119" name="King county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2000" dirty="0"/>
              <a:t>King County, WA</a:t>
            </a:r>
            <a:endParaRPr sz="12000" dirty="0"/>
          </a:p>
        </p:txBody>
      </p:sp>
      <p:sp>
        <p:nvSpPr>
          <p:cNvPr id="120" name="Analysis of Property Sale Prices…"/>
          <p:cNvSpPr txBox="1">
            <a:spLocks noGrp="1"/>
          </p:cNvSpPr>
          <p:nvPr>
            <p:ph type="subTitle" idx="1"/>
          </p:nvPr>
        </p:nvSpPr>
        <p:spPr>
          <a:xfrm>
            <a:off x="2593012" y="7620002"/>
            <a:ext cx="19197956" cy="3810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Initial Analysis of Housing Pricing Data to Further Drive Predictive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2CE40-D19F-4844-A7EC-A65ACB4D565F}"/>
              </a:ext>
            </a:extLst>
          </p:cNvPr>
          <p:cNvSpPr txBox="1"/>
          <p:nvPr/>
        </p:nvSpPr>
        <p:spPr>
          <a:xfrm>
            <a:off x="21054060" y="12923540"/>
            <a:ext cx="3154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5"/>
                </a:solidFill>
              </a:rPr>
              <a:t>Chaz Frazer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F0886-F2AF-429B-A215-5D7C6934F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598" y="0"/>
            <a:ext cx="20707524" cy="1940900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4"/>
                </a:solidFill>
              </a:rPr>
              <a:t>Housing Prices and correlation insights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E23F64-92E3-4F20-8D19-FAD48CE6E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38238" y="5097780"/>
            <a:ext cx="20707524" cy="891539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4000" dirty="0">
                <a:solidFill>
                  <a:schemeClr val="accent5"/>
                </a:solidFill>
              </a:rPr>
              <a:t>King County, Washington continues to see significant wage growth as it leads the state in that category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000" dirty="0">
                <a:solidFill>
                  <a:schemeClr val="accent5"/>
                </a:solidFill>
              </a:rPr>
              <a:t>We looked at recent housing pricing data to gain some initial analysis and insight based on a variety of factors, and present them here before we dive deeper into predictive analysis based on the metrics that performed the best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000" dirty="0">
                <a:solidFill>
                  <a:schemeClr val="accent5"/>
                </a:solidFill>
              </a:rPr>
              <a:t>Building from these preliminary insights, we will use them to decide our next course of action; particularly in how we construct our predictive models for housing prices in the county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000" dirty="0">
                <a:solidFill>
                  <a:schemeClr val="accent5"/>
                </a:solidFill>
              </a:rPr>
              <a:t>Note these insights are subject to change, but they give a good indicator on the various factors that may influence the future sale prices of homes in the county.</a:t>
            </a:r>
            <a:br>
              <a:rPr lang="en-US" sz="4000" dirty="0">
                <a:solidFill>
                  <a:schemeClr val="accent5"/>
                </a:solidFill>
              </a:rPr>
            </a:br>
            <a:endParaRPr lang="en-US" sz="4000" dirty="0">
              <a:solidFill>
                <a:schemeClr val="accent5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4000" dirty="0">
              <a:solidFill>
                <a:schemeClr val="accent5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4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31121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0EF8982E-02F0-4D24-85CB-98DEBCC32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4000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City, urban, &amp; Rural"/>
          <p:cNvSpPr txBox="1">
            <a:spLocks noGrp="1"/>
          </p:cNvSpPr>
          <p:nvPr>
            <p:ph type="title"/>
          </p:nvPr>
        </p:nvSpPr>
        <p:spPr>
          <a:xfrm>
            <a:off x="46952" y="-731520"/>
            <a:ext cx="8207972" cy="468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/>
            <a:r>
              <a:rPr lang="en-US" sz="8800" b="1" dirty="0">
                <a:solidFill>
                  <a:schemeClr val="accent4"/>
                </a:solidFill>
              </a:rPr>
              <a:t>Correlation Heatmap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E5922D-13F1-4D8D-9724-EB0097D80575}"/>
              </a:ext>
            </a:extLst>
          </p:cNvPr>
          <p:cNvSpPr txBox="1"/>
          <p:nvPr/>
        </p:nvSpPr>
        <p:spPr>
          <a:xfrm>
            <a:off x="365760" y="4297680"/>
            <a:ext cx="8207972" cy="9075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dirty="0">
                <a:solidFill>
                  <a:schemeClr val="accent5"/>
                </a:solidFill>
              </a:rPr>
              <a:t>This correlation heatmap shows the relationship of various factors in our dataset to our price variable</a:t>
            </a:r>
          </a:p>
          <a:p>
            <a:pPr marL="571500" indent="-5715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sz="3600" cap="small" dirty="0">
              <a:solidFill>
                <a:schemeClr val="accent3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dirty="0">
                <a:solidFill>
                  <a:schemeClr val="accent5"/>
                </a:solidFill>
              </a:rPr>
              <a:t>Month and Season Sold do not seem to be highly correlated to price here much at all. Recent renovations don’t move the needle much, but there is a relationship to whether the home was renovated or not at all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endParaRPr lang="en-US" sz="3600" dirty="0">
              <a:solidFill>
                <a:schemeClr val="accent5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dirty="0">
                <a:solidFill>
                  <a:schemeClr val="accent5"/>
                </a:solidFill>
              </a:rPr>
              <a:t>This helps us solidify which features we should concentrate on looking at</a:t>
            </a:r>
          </a:p>
        </p:txBody>
      </p:sp>
      <p:sp>
        <p:nvSpPr>
          <p:cNvPr id="131" name="Rounded Rectangle 7">
            <a:extLst>
              <a:ext uri="{FF2B5EF4-FFF2-40B4-BE49-F238E27FC236}">
                <a16:creationId xmlns:a16="http://schemas.microsoft.com/office/drawing/2014/main" id="{2CB72970-2D5B-4516-9F76-B1220A77B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61988" y="1241440"/>
            <a:ext cx="13858894" cy="10544266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 descr="A picture containing text, display, screenshot&#10;&#10;Description automatically generated">
            <a:extLst>
              <a:ext uri="{FF2B5EF4-FFF2-40B4-BE49-F238E27FC236}">
                <a16:creationId xmlns:a16="http://schemas.microsoft.com/office/drawing/2014/main" id="{B615F4FF-EA4D-476B-816E-25BEDA7CC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988" y="-205739"/>
            <a:ext cx="15619054" cy="129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34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ity, urban, &amp; Rural"/>
          <p:cNvSpPr txBox="1">
            <a:spLocks noGrp="1"/>
          </p:cNvSpPr>
          <p:nvPr>
            <p:ph type="title"/>
          </p:nvPr>
        </p:nvSpPr>
        <p:spPr>
          <a:xfrm>
            <a:off x="1604810" y="0"/>
            <a:ext cx="20728902" cy="176417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8000" b="1" dirty="0">
                <a:solidFill>
                  <a:schemeClr val="accent4"/>
                </a:solidFill>
              </a:rPr>
              <a:t>Homes Sold by Age</a:t>
            </a:r>
            <a:endParaRPr sz="8000" b="1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E5922D-13F1-4D8D-9724-EB0097D80575}"/>
              </a:ext>
            </a:extLst>
          </p:cNvPr>
          <p:cNvSpPr txBox="1"/>
          <p:nvPr/>
        </p:nvSpPr>
        <p:spPr>
          <a:xfrm>
            <a:off x="1113692" y="9565007"/>
            <a:ext cx="2215661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dirty="0">
                <a:solidFill>
                  <a:schemeClr val="accent5"/>
                </a:solidFill>
              </a:rPr>
              <a:t>Examining the </a:t>
            </a:r>
            <a:r>
              <a:rPr lang="en-US" altLang="ja-JP" sz="3600" dirty="0">
                <a:solidFill>
                  <a:schemeClr val="accent5"/>
                </a:solidFill>
              </a:rPr>
              <a:t>prices</a:t>
            </a:r>
            <a:r>
              <a:rPr lang="en-US" sz="3600" dirty="0">
                <a:solidFill>
                  <a:schemeClr val="accent5"/>
                </a:solidFill>
              </a:rPr>
              <a:t> homes have sold for according to their age, shows younger homes and older homes selling for much higher prices than those in the past 30-70 years.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endParaRPr lang="en-US" sz="3600" dirty="0">
              <a:solidFill>
                <a:schemeClr val="accent5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dirty="0">
                <a:solidFill>
                  <a:schemeClr val="accent5"/>
                </a:solidFill>
              </a:rPr>
              <a:t>This may be to older homes’ build quality, vintage style and flair, or larger land plots. Younger homes may tend to have newer appliances, integrated technology (</a:t>
            </a:r>
            <a:r>
              <a:rPr lang="en-US" sz="3600" dirty="0" err="1">
                <a:solidFill>
                  <a:schemeClr val="accent5"/>
                </a:solidFill>
              </a:rPr>
              <a:t>ie</a:t>
            </a:r>
            <a:r>
              <a:rPr lang="en-US" sz="3600" dirty="0">
                <a:solidFill>
                  <a:schemeClr val="accent5"/>
                </a:solidFill>
              </a:rPr>
              <a:t>. smart homes), more outlandish architecture techniques, and resistance against regional natural disasters like earthquakes.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69004F-BD8F-40CE-9553-C68F18625A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5322" y="585492"/>
            <a:ext cx="27354644" cy="922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6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ity, urban, &amp; Rural"/>
          <p:cNvSpPr txBox="1">
            <a:spLocks noGrp="1"/>
          </p:cNvSpPr>
          <p:nvPr>
            <p:ph type="title"/>
          </p:nvPr>
        </p:nvSpPr>
        <p:spPr>
          <a:xfrm>
            <a:off x="1581950" y="-35756"/>
            <a:ext cx="20728902" cy="1365589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8000" b="1" dirty="0">
                <a:solidFill>
                  <a:schemeClr val="accent4"/>
                </a:solidFill>
              </a:rPr>
              <a:t>Grade of Homes vs Price</a:t>
            </a:r>
            <a:endParaRPr sz="8000" b="1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E5922D-13F1-4D8D-9724-EB0097D80575}"/>
              </a:ext>
            </a:extLst>
          </p:cNvPr>
          <p:cNvSpPr txBox="1"/>
          <p:nvPr/>
        </p:nvSpPr>
        <p:spPr>
          <a:xfrm>
            <a:off x="556843" y="9892286"/>
            <a:ext cx="2327030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accent5"/>
                </a:solidFill>
              </a:rPr>
              <a:t>We can clearly see a distinct association between the grade of a property, vs the price it fetched. Initial OLS linear regression models show that the top 3 ratings boost the sale price of properties by an average of $106,000, while lower ratings can depreciate the sale values. ANOVA statistical tests also confirm these insights.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endParaRPr lang="en-US" sz="3200" dirty="0">
              <a:solidFill>
                <a:schemeClr val="accent5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accent5"/>
                </a:solidFill>
              </a:rPr>
              <a:t>Key takeaways from this is to dive a bit deeper into the grading system, and potentially isolate the best grades from those that perform worse. There may be a relationship to the square footage of the home, number of beds/baths, condition, and other factors that are holding these homes back or making them undesirable </a:t>
            </a:r>
          </a:p>
        </p:txBody>
      </p:sp>
      <p:pic>
        <p:nvPicPr>
          <p:cNvPr id="3" name="Picture 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2619F01-9779-4521-8D6E-C63E78B00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1790" y="284284"/>
            <a:ext cx="28767575" cy="958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25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A302E-9649-4AF8-8AB0-6472AD710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0126" y="213360"/>
            <a:ext cx="10623867" cy="2712720"/>
          </a:xfrm>
        </p:spPr>
        <p:txBody>
          <a:bodyPr>
            <a:normAutofit fontScale="90000"/>
          </a:bodyPr>
          <a:lstStyle/>
          <a:p>
            <a:r>
              <a:rPr lang="en-US" sz="12000" b="1" dirty="0">
                <a:solidFill>
                  <a:schemeClr val="accent3"/>
                </a:solidFill>
              </a:rPr>
              <a:t>Conclusions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74C348-DC29-4AC0-80DF-0501EF2768A0}"/>
              </a:ext>
            </a:extLst>
          </p:cNvPr>
          <p:cNvSpPr txBox="1"/>
          <p:nvPr/>
        </p:nvSpPr>
        <p:spPr>
          <a:xfrm>
            <a:off x="4065270" y="3086100"/>
            <a:ext cx="16253460" cy="1160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400" dirty="0">
                <a:solidFill>
                  <a:schemeClr val="accent4"/>
                </a:solidFill>
              </a:rPr>
              <a:t>Classy, older homes and newer, recently built homes command the price market in terms of homes sold according to their age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endParaRPr lang="en-US" sz="4400" dirty="0">
              <a:solidFill>
                <a:schemeClr val="accent4"/>
              </a:solidFill>
            </a:endParaRP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4400" dirty="0">
                <a:solidFill>
                  <a:schemeClr val="accent4"/>
                </a:solidFill>
              </a:rPr>
              <a:t>Grade value of the homes are points in which buyers might take seriously and affect the price of the home significantly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endParaRPr lang="en-US" sz="4400" dirty="0">
              <a:solidFill>
                <a:schemeClr val="accent4"/>
              </a:solidFill>
            </a:endParaRP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4400" dirty="0">
                <a:solidFill>
                  <a:schemeClr val="accent4"/>
                </a:solidFill>
              </a:rPr>
              <a:t>Whether or not a home is renovated can increase the value of the home by around $20,000 based on initial linear regression models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endParaRPr lang="en-US" sz="4400" dirty="0">
              <a:solidFill>
                <a:schemeClr val="accent4"/>
              </a:solidFill>
            </a:endParaRP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4400" dirty="0">
                <a:solidFill>
                  <a:schemeClr val="accent4"/>
                </a:solidFill>
              </a:rPr>
              <a:t>Features to dive deeper into according to our statistical tests and early insights might help to drive our predictive models going forward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endParaRPr lang="en-US" sz="4400" dirty="0">
              <a:solidFill>
                <a:schemeClr val="accent4"/>
              </a:solidFill>
            </a:endParaRPr>
          </a:p>
          <a:p>
            <a:pPr marL="685800" indent="-685800">
              <a:buFont typeface="Wingdings" panose="05000000000000000000" pitchFamily="2" charset="2"/>
              <a:buChar char="v"/>
            </a:pPr>
            <a:endParaRPr lang="en-US" sz="4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541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A302E-9649-4AF8-8AB0-6472AD710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0126" y="213360"/>
            <a:ext cx="10623867" cy="2712720"/>
          </a:xfrm>
        </p:spPr>
        <p:txBody>
          <a:bodyPr>
            <a:normAutofit/>
          </a:bodyPr>
          <a:lstStyle/>
          <a:p>
            <a:r>
              <a:rPr lang="en-US" sz="12000" b="1" dirty="0">
                <a:solidFill>
                  <a:schemeClr val="accent4"/>
                </a:solidFill>
              </a:rPr>
              <a:t>Thank you!</a:t>
            </a:r>
          </a:p>
        </p:txBody>
      </p:sp>
      <p:pic>
        <p:nvPicPr>
          <p:cNvPr id="6" name="Picture 5" descr="A city skyline with a body of water in the foreground&#10;&#10;Description automatically generated with medium confidence">
            <a:extLst>
              <a:ext uri="{FF2B5EF4-FFF2-40B4-BE49-F238E27FC236}">
                <a16:creationId xmlns:a16="http://schemas.microsoft.com/office/drawing/2014/main" id="{DF7D91AC-BCF7-44A1-9C66-E45A6406EF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838" y="3292157"/>
            <a:ext cx="16742323" cy="8092123"/>
          </a:xfrm>
          <a:prstGeom prst="rect">
            <a:avLst/>
          </a:prstGeom>
          <a:effectLst>
            <a:glow rad="139700">
              <a:schemeClr val="accent1">
                <a:alpha val="40000"/>
              </a:schemeClr>
            </a:glow>
            <a:outerShdw blurRad="50800" dist="50800" dir="5400000" sx="88000" sy="88000" algn="ctr" rotWithShape="0">
              <a:srgbClr val="000000">
                <a:alpha val="84000"/>
              </a:srgbClr>
            </a:outerShdw>
            <a:reflection blurRad="101600" stA="51000" endPos="14000" dist="127000" dir="5400000" sy="-100000" algn="bl" rotWithShape="0"/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259059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277</TotalTime>
  <Words>522</Words>
  <Application>Microsoft Office PowerPoint</Application>
  <PresentationFormat>Custom</PresentationFormat>
  <Paragraphs>31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Helvetica Neue</vt:lpstr>
      <vt:lpstr>Arial</vt:lpstr>
      <vt:lpstr>Century Gothic</vt:lpstr>
      <vt:lpstr>Wingdings</vt:lpstr>
      <vt:lpstr>Mesh</vt:lpstr>
      <vt:lpstr>King County, WA</vt:lpstr>
      <vt:lpstr>Housing Prices and correlation insights</vt:lpstr>
      <vt:lpstr>Correlation Heatmap</vt:lpstr>
      <vt:lpstr>Homes Sold by Age</vt:lpstr>
      <vt:lpstr>Grade of Homes vs Price</vt:lpstr>
      <vt:lpstr>Conclusions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King County, WA</dc:title>
  <cp:lastModifiedBy>Chaz Frazer</cp:lastModifiedBy>
  <cp:revision>22</cp:revision>
  <dcterms:modified xsi:type="dcterms:W3CDTF">2021-03-10T22:26:44Z</dcterms:modified>
</cp:coreProperties>
</file>